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4" r:id="rId7"/>
    <p:sldId id="366" r:id="rId8"/>
    <p:sldId id="367" r:id="rId9"/>
    <p:sldId id="368" r:id="rId10"/>
    <p:sldId id="369"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9CC1D8-C7C5-4DF7-B8CF-F8D4631CF06F}" v="1" dt="2021-12-07T13:53:46.1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8" d="100"/>
          <a:sy n="108" d="100"/>
        </p:scale>
        <p:origin x="564"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hab Guirguis" userId="c77768e1-8f5a-4b22-90e8-40c460f0d156" providerId="ADAL" clId="{F69CC1D8-C7C5-4DF7-B8CF-F8D4631CF06F}"/>
    <pc:docChg chg="undo redo custSel addSld modSld">
      <pc:chgData name="Ihab Guirguis" userId="c77768e1-8f5a-4b22-90e8-40c460f0d156" providerId="ADAL" clId="{F69CC1D8-C7C5-4DF7-B8CF-F8D4631CF06F}" dt="2021-12-08T00:48:53.327" v="42" actId="20577"/>
      <pc:docMkLst>
        <pc:docMk/>
      </pc:docMkLst>
      <pc:sldChg chg="modSp mod">
        <pc:chgData name="Ihab Guirguis" userId="c77768e1-8f5a-4b22-90e8-40c460f0d156" providerId="ADAL" clId="{F69CC1D8-C7C5-4DF7-B8CF-F8D4631CF06F}" dt="2021-12-08T00:48:53.327" v="42" actId="20577"/>
        <pc:sldMkLst>
          <pc:docMk/>
          <pc:sldMk cId="0" sldId="341"/>
        </pc:sldMkLst>
        <pc:spChg chg="mod">
          <ac:chgData name="Ihab Guirguis" userId="c77768e1-8f5a-4b22-90e8-40c460f0d156" providerId="ADAL" clId="{F69CC1D8-C7C5-4DF7-B8CF-F8D4631CF06F}" dt="2021-12-08T00:48:53.327" v="42" actId="20577"/>
          <ac:spMkLst>
            <pc:docMk/>
            <pc:sldMk cId="0" sldId="341"/>
            <ac:spMk id="4" creationId="{A4E08A85-5C59-4296-972F-D3092BB8D877}"/>
          </ac:spMkLst>
        </pc:spChg>
      </pc:sldChg>
      <pc:sldChg chg="modSp mod">
        <pc:chgData name="Ihab Guirguis" userId="c77768e1-8f5a-4b22-90e8-40c460f0d156" providerId="ADAL" clId="{F69CC1D8-C7C5-4DF7-B8CF-F8D4631CF06F}" dt="2021-12-07T13:53:46.129" v="19" actId="14100"/>
        <pc:sldMkLst>
          <pc:docMk/>
          <pc:sldMk cId="714359216" sldId="366"/>
        </pc:sldMkLst>
        <pc:spChg chg="mod">
          <ac:chgData name="Ihab Guirguis" userId="c77768e1-8f5a-4b22-90e8-40c460f0d156" providerId="ADAL" clId="{F69CC1D8-C7C5-4DF7-B8CF-F8D4631CF06F}" dt="2021-12-07T13:53:46.129" v="19" actId="14100"/>
          <ac:spMkLst>
            <pc:docMk/>
            <pc:sldMk cId="714359216" sldId="366"/>
            <ac:spMk id="7171" creationId="{8B215120-9330-4C24-86C0-93DB3C460B0D}"/>
          </ac:spMkLst>
        </pc:spChg>
      </pc:sldChg>
      <pc:sldChg chg="modSp mod">
        <pc:chgData name="Ihab Guirguis" userId="c77768e1-8f5a-4b22-90e8-40c460f0d156" providerId="ADAL" clId="{F69CC1D8-C7C5-4DF7-B8CF-F8D4631CF06F}" dt="2021-12-07T13:53:26.715" v="18"/>
        <pc:sldMkLst>
          <pc:docMk/>
          <pc:sldMk cId="3721694329" sldId="368"/>
        </pc:sldMkLst>
        <pc:spChg chg="mod">
          <ac:chgData name="Ihab Guirguis" userId="c77768e1-8f5a-4b22-90e8-40c460f0d156" providerId="ADAL" clId="{F69CC1D8-C7C5-4DF7-B8CF-F8D4631CF06F}" dt="2021-12-07T13:53:26.715" v="18"/>
          <ac:spMkLst>
            <pc:docMk/>
            <pc:sldMk cId="3721694329" sldId="368"/>
            <ac:spMk id="7171" creationId="{8B215120-9330-4C24-86C0-93DB3C460B0D}"/>
          </ac:spMkLst>
        </pc:spChg>
      </pc:sldChg>
      <pc:sldChg chg="modSp add mod">
        <pc:chgData name="Ihab Guirguis" userId="c77768e1-8f5a-4b22-90e8-40c460f0d156" providerId="ADAL" clId="{F69CC1D8-C7C5-4DF7-B8CF-F8D4631CF06F}" dt="2021-12-07T13:53:02.744" v="15" actId="20577"/>
        <pc:sldMkLst>
          <pc:docMk/>
          <pc:sldMk cId="1816643171" sldId="369"/>
        </pc:sldMkLst>
        <pc:spChg chg="mod">
          <ac:chgData name="Ihab Guirguis" userId="c77768e1-8f5a-4b22-90e8-40c460f0d156" providerId="ADAL" clId="{F69CC1D8-C7C5-4DF7-B8CF-F8D4631CF06F}" dt="2021-12-07T13:53:02.744" v="15" actId="20577"/>
          <ac:spMkLst>
            <pc:docMk/>
            <pc:sldMk cId="1816643171" sldId="369"/>
            <ac:spMk id="7171" creationId="{8B215120-9330-4C24-86C0-93DB3C460B0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09FFEA-EF73-464F-B34C-6668C4BF1842}" type="doc">
      <dgm:prSet loTypeId="urn:microsoft.com/office/officeart/2008/layout/VerticalCurvedList" loCatId="list" qsTypeId="urn:microsoft.com/office/officeart/2005/8/quickstyle/simple1" qsCatId="simple" csTypeId="urn:microsoft.com/office/officeart/2005/8/colors/colorful2" csCatId="colorful" phldr="1"/>
      <dgm:spPr/>
      <dgm:t>
        <a:bodyPr/>
        <a:lstStyle/>
        <a:p>
          <a:endParaRPr lang="en-US"/>
        </a:p>
      </dgm:t>
    </dgm:pt>
    <dgm:pt modelId="{FEED5719-9187-4709-8FE1-7299209EE116}">
      <dgm:prSet phldrT="[Text]" custT="1"/>
      <dgm:spPr>
        <a:xfrm>
          <a:off x="715286" y="853276"/>
          <a:ext cx="6557626" cy="426403"/>
        </a:xfrm>
        <a:prstGeom prst="rect">
          <a:avLst/>
        </a:prstGeom>
        <a:solidFill>
          <a:srgbClr val="E04825">
            <a:hueOff val="1943361"/>
            <a:satOff val="-2482"/>
            <a:lumOff val="1896"/>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sz="2800" dirty="0">
              <a:solidFill>
                <a:sysClr val="window" lastClr="FFFFFF"/>
              </a:solidFill>
              <a:latin typeface="Calibri"/>
              <a:ea typeface="+mn-ea"/>
              <a:cs typeface="+mn-cs"/>
            </a:rPr>
            <a:t>Resource Management &amp; Availability</a:t>
          </a:r>
        </a:p>
      </dgm:t>
    </dgm:pt>
    <dgm:pt modelId="{2DABD7D6-6D0D-4344-9FAB-6441645162B0}" type="parTrans" cxnId="{8FEA2855-D8E3-4611-856F-B4747CA33CFA}">
      <dgm:prSet/>
      <dgm:spPr/>
      <dgm:t>
        <a:bodyPr/>
        <a:lstStyle/>
        <a:p>
          <a:endParaRPr lang="en-US" sz="2800"/>
        </a:p>
      </dgm:t>
    </dgm:pt>
    <dgm:pt modelId="{2D7A599F-74D3-44FE-BDAF-8AD7F387828B}" type="sibTrans" cxnId="{8FEA2855-D8E3-4611-856F-B4747CA33CFA}">
      <dgm:prSet/>
      <dgm:spPr/>
      <dgm:t>
        <a:bodyPr/>
        <a:lstStyle/>
        <a:p>
          <a:endParaRPr lang="en-US" sz="2800"/>
        </a:p>
      </dgm:t>
    </dgm:pt>
    <dgm:pt modelId="{C84B2D92-C1A1-4456-911C-D13888EFE9E9}">
      <dgm:prSet custT="1"/>
      <dgm:spPr>
        <a:xfrm>
          <a:off x="926892" y="1492787"/>
          <a:ext cx="6346020" cy="426403"/>
        </a:xfrm>
        <a:prstGeom prst="rect">
          <a:avLst/>
        </a:prstGeom>
        <a:solidFill>
          <a:srgbClr val="E04825">
            <a:hueOff val="3886721"/>
            <a:satOff val="-4964"/>
            <a:lumOff val="3791"/>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sz="2800" dirty="0">
              <a:solidFill>
                <a:sysClr val="window" lastClr="FFFFFF"/>
              </a:solidFill>
              <a:latin typeface="Calibri"/>
              <a:ea typeface="+mn-ea"/>
              <a:cs typeface="+mn-cs"/>
            </a:rPr>
            <a:t>MCS Enablers</a:t>
          </a:r>
        </a:p>
      </dgm:t>
    </dgm:pt>
    <dgm:pt modelId="{D0A4F9B7-79E9-4BA0-BC85-E98A4DCD5575}" type="parTrans" cxnId="{1C70814E-CB55-482D-823C-074E43F68916}">
      <dgm:prSet/>
      <dgm:spPr/>
      <dgm:t>
        <a:bodyPr/>
        <a:lstStyle/>
        <a:p>
          <a:endParaRPr lang="en-US" sz="2800"/>
        </a:p>
      </dgm:t>
    </dgm:pt>
    <dgm:pt modelId="{EEDF0254-3B0D-4A5A-BA45-E16F31B16A55}" type="sibTrans" cxnId="{1C70814E-CB55-482D-823C-074E43F68916}">
      <dgm:prSet/>
      <dgm:spPr/>
      <dgm:t>
        <a:bodyPr/>
        <a:lstStyle/>
        <a:p>
          <a:endParaRPr lang="en-US" sz="2800"/>
        </a:p>
      </dgm:t>
    </dgm:pt>
    <dgm:pt modelId="{0B393869-93D4-407C-BED6-5E46156BE83B}">
      <dgm:prSet custT="1"/>
      <dgm:spPr>
        <a:xfrm>
          <a:off x="994456" y="2132767"/>
          <a:ext cx="6278456" cy="426403"/>
        </a:xfrm>
        <a:prstGeom prst="rect">
          <a:avLst/>
        </a:prstGeom>
        <a:solidFill>
          <a:srgbClr val="E04825">
            <a:hueOff val="5830082"/>
            <a:satOff val="-7445"/>
            <a:lumOff val="5687"/>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sz="2800" dirty="0">
              <a:solidFill>
                <a:sysClr val="window" lastClr="FFFFFF"/>
              </a:solidFill>
              <a:latin typeface="Calibri"/>
              <a:ea typeface="+mn-ea"/>
              <a:cs typeface="+mn-cs"/>
            </a:rPr>
            <a:t>MCS Services</a:t>
          </a:r>
        </a:p>
      </dgm:t>
    </dgm:pt>
    <dgm:pt modelId="{709D5A36-3F45-455C-AEDA-A7D3EB5BE83C}" type="parTrans" cxnId="{B0A0B8B0-9FFA-4942-BCF5-31DD356A8507}">
      <dgm:prSet/>
      <dgm:spPr/>
      <dgm:t>
        <a:bodyPr/>
        <a:lstStyle/>
        <a:p>
          <a:endParaRPr lang="en-US" sz="2800"/>
        </a:p>
      </dgm:t>
    </dgm:pt>
    <dgm:pt modelId="{4BE5E655-8850-4BD3-B02C-45602827A8D6}" type="sibTrans" cxnId="{B0A0B8B0-9FFA-4942-BCF5-31DD356A8507}">
      <dgm:prSet/>
      <dgm:spPr/>
      <dgm:t>
        <a:bodyPr/>
        <a:lstStyle/>
        <a:p>
          <a:endParaRPr lang="en-US" sz="2800"/>
        </a:p>
      </dgm:t>
    </dgm:pt>
    <dgm:pt modelId="{5AD415C0-4A60-4641-A333-DF6BB620E948}">
      <dgm:prSet phldrT="[Text]" custT="1"/>
      <dgm:spPr>
        <a:xfrm>
          <a:off x="329139" y="213295"/>
          <a:ext cx="6943773" cy="426403"/>
        </a:xfrm>
        <a:prstGeom prst="rect">
          <a:avLst/>
        </a:prstGeom>
        <a:solidFill>
          <a:srgbClr val="E04825">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sz="2800" dirty="0">
              <a:solidFill>
                <a:sysClr val="window" lastClr="FFFFFF"/>
              </a:solidFill>
              <a:latin typeface="Calibri"/>
              <a:ea typeface="+mn-ea"/>
              <a:cs typeface="+mn-cs"/>
            </a:rPr>
            <a:t>Coverage</a:t>
          </a:r>
        </a:p>
      </dgm:t>
    </dgm:pt>
    <dgm:pt modelId="{AA57EF48-2CA0-4DD1-B0CD-0D2E135BD41B}" type="parTrans" cxnId="{CFC36732-2E05-4F4C-BD2F-C4D026C5EE8D}">
      <dgm:prSet/>
      <dgm:spPr/>
      <dgm:t>
        <a:bodyPr/>
        <a:lstStyle/>
        <a:p>
          <a:endParaRPr lang="en-US"/>
        </a:p>
      </dgm:t>
    </dgm:pt>
    <dgm:pt modelId="{D04EF026-9142-45AB-AE9E-932B7D9398CA}" type="sibTrans" cxnId="{CFC36732-2E05-4F4C-BD2F-C4D026C5EE8D}">
      <dgm:prSet/>
      <dgm:spPr>
        <a:xfrm>
          <a:off x="-5302307" y="-812413"/>
          <a:ext cx="6316766" cy="6316766"/>
        </a:xfrm>
        <a:prstGeom prst="blockArc">
          <a:avLst>
            <a:gd name="adj1" fmla="val 18900000"/>
            <a:gd name="adj2" fmla="val 2700000"/>
            <a:gd name="adj3" fmla="val 342"/>
          </a:avLst>
        </a:prstGeom>
        <a:noFill/>
        <a:ln w="25400" cap="flat" cmpd="sng" algn="ctr">
          <a:solidFill>
            <a:srgbClr val="66A8D9">
              <a:hueOff val="0"/>
              <a:satOff val="0"/>
              <a:lumOff val="0"/>
              <a:alphaOff val="0"/>
            </a:srgbClr>
          </a:solidFill>
          <a:prstDash val="solid"/>
        </a:ln>
        <a:effectLst/>
      </dgm:spPr>
      <dgm:t>
        <a:bodyPr/>
        <a:lstStyle/>
        <a:p>
          <a:endParaRPr lang="en-US"/>
        </a:p>
      </dgm:t>
    </dgm:pt>
    <dgm:pt modelId="{F55B3BC3-D599-4897-822E-545BBB0B633F}" type="pres">
      <dgm:prSet presAssocID="{6809FFEA-EF73-464F-B34C-6668C4BF1842}" presName="Name0" presStyleCnt="0">
        <dgm:presLayoutVars>
          <dgm:chMax val="7"/>
          <dgm:chPref val="7"/>
          <dgm:dir/>
        </dgm:presLayoutVars>
      </dgm:prSet>
      <dgm:spPr/>
    </dgm:pt>
    <dgm:pt modelId="{7C32FD9F-3BE5-4431-8A09-FF0F8EFD7F5A}" type="pres">
      <dgm:prSet presAssocID="{6809FFEA-EF73-464F-B34C-6668C4BF1842}" presName="Name1" presStyleCnt="0"/>
      <dgm:spPr/>
    </dgm:pt>
    <dgm:pt modelId="{687BABB8-50D0-47D8-A328-F00581951A2E}" type="pres">
      <dgm:prSet presAssocID="{6809FFEA-EF73-464F-B34C-6668C4BF1842}" presName="cycle" presStyleCnt="0"/>
      <dgm:spPr/>
    </dgm:pt>
    <dgm:pt modelId="{55A0F098-55C7-4DF9-8308-B06803B1CD98}" type="pres">
      <dgm:prSet presAssocID="{6809FFEA-EF73-464F-B34C-6668C4BF1842}" presName="srcNode" presStyleLbl="node1" presStyleIdx="0" presStyleCnt="4"/>
      <dgm:spPr/>
    </dgm:pt>
    <dgm:pt modelId="{661D8011-FD1F-4B04-A1F1-97AC62796A1D}" type="pres">
      <dgm:prSet presAssocID="{6809FFEA-EF73-464F-B34C-6668C4BF1842}" presName="conn" presStyleLbl="parChTrans1D2" presStyleIdx="0" presStyleCnt="1"/>
      <dgm:spPr/>
    </dgm:pt>
    <dgm:pt modelId="{9E19E6FE-4FA5-45EC-81EA-0C634BB6A566}" type="pres">
      <dgm:prSet presAssocID="{6809FFEA-EF73-464F-B34C-6668C4BF1842}" presName="extraNode" presStyleLbl="node1" presStyleIdx="0" presStyleCnt="4"/>
      <dgm:spPr/>
    </dgm:pt>
    <dgm:pt modelId="{A85A367C-EF59-4EE0-9ABD-ED2588F8407E}" type="pres">
      <dgm:prSet presAssocID="{6809FFEA-EF73-464F-B34C-6668C4BF1842}" presName="dstNode" presStyleLbl="node1" presStyleIdx="0" presStyleCnt="4"/>
      <dgm:spPr/>
    </dgm:pt>
    <dgm:pt modelId="{E8A4C059-D5E7-4B17-A0F0-563DE485A2B5}" type="pres">
      <dgm:prSet presAssocID="{5AD415C0-4A60-4641-A333-DF6BB620E948}" presName="text_1" presStyleLbl="node1" presStyleIdx="0" presStyleCnt="4">
        <dgm:presLayoutVars>
          <dgm:bulletEnabled val="1"/>
        </dgm:presLayoutVars>
      </dgm:prSet>
      <dgm:spPr/>
    </dgm:pt>
    <dgm:pt modelId="{053A2BA1-7CA3-4471-A9C2-5F9671A2B1AD}" type="pres">
      <dgm:prSet presAssocID="{5AD415C0-4A60-4641-A333-DF6BB620E948}" presName="accent_1" presStyleCnt="0"/>
      <dgm:spPr/>
    </dgm:pt>
    <dgm:pt modelId="{D658416C-F521-456D-85D9-4EC836A639F5}" type="pres">
      <dgm:prSet presAssocID="{5AD415C0-4A60-4641-A333-DF6BB620E948}" presName="accentRepeatNode" presStyleLbl="solidFgAcc1" presStyleIdx="0" presStyleCnt="4"/>
      <dgm:spPr>
        <a:xfrm>
          <a:off x="62637" y="159995"/>
          <a:ext cx="533004" cy="533004"/>
        </a:xfrm>
        <a:prstGeom prst="ellipse">
          <a:avLst/>
        </a:prstGeom>
        <a:solidFill>
          <a:sysClr val="window" lastClr="FFFFFF">
            <a:hueOff val="0"/>
            <a:satOff val="0"/>
            <a:lumOff val="0"/>
            <a:alphaOff val="0"/>
          </a:sysClr>
        </a:solidFill>
        <a:ln w="25400" cap="flat" cmpd="sng" algn="ctr">
          <a:solidFill>
            <a:srgbClr val="E04825">
              <a:hueOff val="0"/>
              <a:satOff val="0"/>
              <a:lumOff val="0"/>
              <a:alphaOff val="0"/>
            </a:srgbClr>
          </a:solidFill>
          <a:prstDash val="solid"/>
        </a:ln>
        <a:effectLst/>
      </dgm:spPr>
    </dgm:pt>
    <dgm:pt modelId="{DCEE95C4-4723-4BA1-A2AF-2BFF3DF73B1C}" type="pres">
      <dgm:prSet presAssocID="{FEED5719-9187-4709-8FE1-7299209EE116}" presName="text_2" presStyleLbl="node1" presStyleIdx="1" presStyleCnt="4">
        <dgm:presLayoutVars>
          <dgm:bulletEnabled val="1"/>
        </dgm:presLayoutVars>
      </dgm:prSet>
      <dgm:spPr/>
    </dgm:pt>
    <dgm:pt modelId="{7FCE6FDA-F400-4571-BDC2-E3A9186C4B0B}" type="pres">
      <dgm:prSet presAssocID="{FEED5719-9187-4709-8FE1-7299209EE116}" presName="accent_2" presStyleCnt="0"/>
      <dgm:spPr/>
    </dgm:pt>
    <dgm:pt modelId="{AACA613F-D990-470D-AE29-E373201241C8}" type="pres">
      <dgm:prSet presAssocID="{FEED5719-9187-4709-8FE1-7299209EE116}" presName="accentRepeatNode" presStyleLbl="solidFgAcc1" presStyleIdx="1" presStyleCnt="4"/>
      <dgm:spPr>
        <a:xfrm>
          <a:off x="448783" y="799975"/>
          <a:ext cx="533004" cy="533004"/>
        </a:xfrm>
        <a:prstGeom prst="ellipse">
          <a:avLst/>
        </a:prstGeom>
        <a:solidFill>
          <a:sysClr val="window" lastClr="FFFFFF">
            <a:hueOff val="0"/>
            <a:satOff val="0"/>
            <a:lumOff val="0"/>
            <a:alphaOff val="0"/>
          </a:sysClr>
        </a:solidFill>
        <a:ln w="25400" cap="flat" cmpd="sng" algn="ctr">
          <a:solidFill>
            <a:srgbClr val="E04825">
              <a:hueOff val="1943361"/>
              <a:satOff val="-2482"/>
              <a:lumOff val="1896"/>
              <a:alphaOff val="0"/>
            </a:srgbClr>
          </a:solidFill>
          <a:prstDash val="solid"/>
        </a:ln>
        <a:effectLst/>
      </dgm:spPr>
    </dgm:pt>
    <dgm:pt modelId="{F6D5F47F-1D6B-4D30-AF30-B90B56BB5AA1}" type="pres">
      <dgm:prSet presAssocID="{C84B2D92-C1A1-4456-911C-D13888EFE9E9}" presName="text_3" presStyleLbl="node1" presStyleIdx="2" presStyleCnt="4">
        <dgm:presLayoutVars>
          <dgm:bulletEnabled val="1"/>
        </dgm:presLayoutVars>
      </dgm:prSet>
      <dgm:spPr/>
    </dgm:pt>
    <dgm:pt modelId="{02FEEDA0-76E6-4263-BB5E-51AA4053D373}" type="pres">
      <dgm:prSet presAssocID="{C84B2D92-C1A1-4456-911C-D13888EFE9E9}" presName="accent_3" presStyleCnt="0"/>
      <dgm:spPr/>
    </dgm:pt>
    <dgm:pt modelId="{FF44AC30-79E7-47CE-BE98-C0E485936E1E}" type="pres">
      <dgm:prSet presAssocID="{C84B2D92-C1A1-4456-911C-D13888EFE9E9}" presName="accentRepeatNode" presStyleLbl="solidFgAcc1" presStyleIdx="2" presStyleCnt="4"/>
      <dgm:spPr>
        <a:xfrm>
          <a:off x="660390" y="1439486"/>
          <a:ext cx="533004" cy="533004"/>
        </a:xfrm>
        <a:prstGeom prst="ellipse">
          <a:avLst/>
        </a:prstGeom>
        <a:solidFill>
          <a:sysClr val="window" lastClr="FFFFFF">
            <a:hueOff val="0"/>
            <a:satOff val="0"/>
            <a:lumOff val="0"/>
            <a:alphaOff val="0"/>
          </a:sysClr>
        </a:solidFill>
        <a:ln w="25400" cap="flat" cmpd="sng" algn="ctr">
          <a:solidFill>
            <a:srgbClr val="E04825">
              <a:hueOff val="3886721"/>
              <a:satOff val="-4964"/>
              <a:lumOff val="3791"/>
              <a:alphaOff val="0"/>
            </a:srgbClr>
          </a:solidFill>
          <a:prstDash val="solid"/>
        </a:ln>
        <a:effectLst/>
      </dgm:spPr>
    </dgm:pt>
    <dgm:pt modelId="{DCE7A652-79FC-4C17-880F-7D81CCE74B0D}" type="pres">
      <dgm:prSet presAssocID="{0B393869-93D4-407C-BED6-5E46156BE83B}" presName="text_4" presStyleLbl="node1" presStyleIdx="3" presStyleCnt="4">
        <dgm:presLayoutVars>
          <dgm:bulletEnabled val="1"/>
        </dgm:presLayoutVars>
      </dgm:prSet>
      <dgm:spPr/>
    </dgm:pt>
    <dgm:pt modelId="{4EC37C21-D590-4006-AB8C-69A6CDC197FC}" type="pres">
      <dgm:prSet presAssocID="{0B393869-93D4-407C-BED6-5E46156BE83B}" presName="accent_4" presStyleCnt="0"/>
      <dgm:spPr/>
    </dgm:pt>
    <dgm:pt modelId="{C4752E6B-DBC8-4D54-B83F-987687963AF3}" type="pres">
      <dgm:prSet presAssocID="{0B393869-93D4-407C-BED6-5E46156BE83B}" presName="accentRepeatNode" presStyleLbl="solidFgAcc1" presStyleIdx="3" presStyleCnt="4"/>
      <dgm:spPr>
        <a:xfrm>
          <a:off x="727954" y="2079467"/>
          <a:ext cx="533004" cy="533004"/>
        </a:xfrm>
        <a:prstGeom prst="ellipse">
          <a:avLst/>
        </a:prstGeom>
        <a:solidFill>
          <a:sysClr val="window" lastClr="FFFFFF">
            <a:hueOff val="0"/>
            <a:satOff val="0"/>
            <a:lumOff val="0"/>
            <a:alphaOff val="0"/>
          </a:sysClr>
        </a:solidFill>
        <a:ln w="25400" cap="flat" cmpd="sng" algn="ctr">
          <a:solidFill>
            <a:srgbClr val="E04825">
              <a:hueOff val="5830082"/>
              <a:satOff val="-7445"/>
              <a:lumOff val="5687"/>
              <a:alphaOff val="0"/>
            </a:srgbClr>
          </a:solidFill>
          <a:prstDash val="solid"/>
        </a:ln>
        <a:effectLst/>
      </dgm:spPr>
    </dgm:pt>
  </dgm:ptLst>
  <dgm:cxnLst>
    <dgm:cxn modelId="{CFC36732-2E05-4F4C-BD2F-C4D026C5EE8D}" srcId="{6809FFEA-EF73-464F-B34C-6668C4BF1842}" destId="{5AD415C0-4A60-4641-A333-DF6BB620E948}" srcOrd="0" destOrd="0" parTransId="{AA57EF48-2CA0-4DD1-B0CD-0D2E135BD41B}" sibTransId="{D04EF026-9142-45AB-AE9E-932B7D9398CA}"/>
    <dgm:cxn modelId="{5E0D544A-D740-4330-A662-DB4112945D0C}" type="presOf" srcId="{5AD415C0-4A60-4641-A333-DF6BB620E948}" destId="{E8A4C059-D5E7-4B17-A0F0-563DE485A2B5}" srcOrd="0" destOrd="0" presId="urn:microsoft.com/office/officeart/2008/layout/VerticalCurvedList"/>
    <dgm:cxn modelId="{4505926D-F7A8-461C-B771-8C5562329E31}" type="presOf" srcId="{D04EF026-9142-45AB-AE9E-932B7D9398CA}" destId="{661D8011-FD1F-4B04-A1F1-97AC62796A1D}" srcOrd="0" destOrd="0" presId="urn:microsoft.com/office/officeart/2008/layout/VerticalCurvedList"/>
    <dgm:cxn modelId="{1C70814E-CB55-482D-823C-074E43F68916}" srcId="{6809FFEA-EF73-464F-B34C-6668C4BF1842}" destId="{C84B2D92-C1A1-4456-911C-D13888EFE9E9}" srcOrd="2" destOrd="0" parTransId="{D0A4F9B7-79E9-4BA0-BC85-E98A4DCD5575}" sibTransId="{EEDF0254-3B0D-4A5A-BA45-E16F31B16A55}"/>
    <dgm:cxn modelId="{8FEA2855-D8E3-4611-856F-B4747CA33CFA}" srcId="{6809FFEA-EF73-464F-B34C-6668C4BF1842}" destId="{FEED5719-9187-4709-8FE1-7299209EE116}" srcOrd="1" destOrd="0" parTransId="{2DABD7D6-6D0D-4344-9FAB-6441645162B0}" sibTransId="{2D7A599F-74D3-44FE-BDAF-8AD7F387828B}"/>
    <dgm:cxn modelId="{4BDD37A5-6C23-4841-9E91-94344C03183F}" type="presOf" srcId="{C84B2D92-C1A1-4456-911C-D13888EFE9E9}" destId="{F6D5F47F-1D6B-4D30-AF30-B90B56BB5AA1}" srcOrd="0" destOrd="0" presId="urn:microsoft.com/office/officeart/2008/layout/VerticalCurvedList"/>
    <dgm:cxn modelId="{B0A0B8B0-9FFA-4942-BCF5-31DD356A8507}" srcId="{6809FFEA-EF73-464F-B34C-6668C4BF1842}" destId="{0B393869-93D4-407C-BED6-5E46156BE83B}" srcOrd="3" destOrd="0" parTransId="{709D5A36-3F45-455C-AEDA-A7D3EB5BE83C}" sibTransId="{4BE5E655-8850-4BD3-B02C-45602827A8D6}"/>
    <dgm:cxn modelId="{9123B9B7-8399-4048-BCFF-0A284794CE47}" type="presOf" srcId="{6809FFEA-EF73-464F-B34C-6668C4BF1842}" destId="{F55B3BC3-D599-4897-822E-545BBB0B633F}" srcOrd="0" destOrd="0" presId="urn:microsoft.com/office/officeart/2008/layout/VerticalCurvedList"/>
    <dgm:cxn modelId="{9AECF7C2-7B68-408B-80D8-0E7BD9D8DDA4}" type="presOf" srcId="{0B393869-93D4-407C-BED6-5E46156BE83B}" destId="{DCE7A652-79FC-4C17-880F-7D81CCE74B0D}" srcOrd="0" destOrd="0" presId="urn:microsoft.com/office/officeart/2008/layout/VerticalCurvedList"/>
    <dgm:cxn modelId="{408F71FA-680A-444D-B741-741B1539465E}" type="presOf" srcId="{FEED5719-9187-4709-8FE1-7299209EE116}" destId="{DCEE95C4-4723-4BA1-A2AF-2BFF3DF73B1C}" srcOrd="0" destOrd="0" presId="urn:microsoft.com/office/officeart/2008/layout/VerticalCurvedList"/>
    <dgm:cxn modelId="{8B989978-0AD8-4DDE-AE07-A014464BCBED}" type="presParOf" srcId="{F55B3BC3-D599-4897-822E-545BBB0B633F}" destId="{7C32FD9F-3BE5-4431-8A09-FF0F8EFD7F5A}" srcOrd="0" destOrd="0" presId="urn:microsoft.com/office/officeart/2008/layout/VerticalCurvedList"/>
    <dgm:cxn modelId="{9D6745BF-DC50-4CC6-9FA5-74E455553C40}" type="presParOf" srcId="{7C32FD9F-3BE5-4431-8A09-FF0F8EFD7F5A}" destId="{687BABB8-50D0-47D8-A328-F00581951A2E}" srcOrd="0" destOrd="0" presId="urn:microsoft.com/office/officeart/2008/layout/VerticalCurvedList"/>
    <dgm:cxn modelId="{0750895B-FC62-4257-B0BF-753C48153476}" type="presParOf" srcId="{687BABB8-50D0-47D8-A328-F00581951A2E}" destId="{55A0F098-55C7-4DF9-8308-B06803B1CD98}" srcOrd="0" destOrd="0" presId="urn:microsoft.com/office/officeart/2008/layout/VerticalCurvedList"/>
    <dgm:cxn modelId="{932A06DD-B9E9-4DD9-AA32-D74EEF7784ED}" type="presParOf" srcId="{687BABB8-50D0-47D8-A328-F00581951A2E}" destId="{661D8011-FD1F-4B04-A1F1-97AC62796A1D}" srcOrd="1" destOrd="0" presId="urn:microsoft.com/office/officeart/2008/layout/VerticalCurvedList"/>
    <dgm:cxn modelId="{85E54B09-FB4C-464B-A3AA-6B4B66607EBF}" type="presParOf" srcId="{687BABB8-50D0-47D8-A328-F00581951A2E}" destId="{9E19E6FE-4FA5-45EC-81EA-0C634BB6A566}" srcOrd="2" destOrd="0" presId="urn:microsoft.com/office/officeart/2008/layout/VerticalCurvedList"/>
    <dgm:cxn modelId="{D83ECA48-5079-4E9C-8BB9-0DCB26FAE592}" type="presParOf" srcId="{687BABB8-50D0-47D8-A328-F00581951A2E}" destId="{A85A367C-EF59-4EE0-9ABD-ED2588F8407E}" srcOrd="3" destOrd="0" presId="urn:microsoft.com/office/officeart/2008/layout/VerticalCurvedList"/>
    <dgm:cxn modelId="{8612BF2F-2FE1-42F1-BD39-54B4139852CD}" type="presParOf" srcId="{7C32FD9F-3BE5-4431-8A09-FF0F8EFD7F5A}" destId="{E8A4C059-D5E7-4B17-A0F0-563DE485A2B5}" srcOrd="1" destOrd="0" presId="urn:microsoft.com/office/officeart/2008/layout/VerticalCurvedList"/>
    <dgm:cxn modelId="{D4584BFE-EDF7-4EED-9704-7F6FCAB62818}" type="presParOf" srcId="{7C32FD9F-3BE5-4431-8A09-FF0F8EFD7F5A}" destId="{053A2BA1-7CA3-4471-A9C2-5F9671A2B1AD}" srcOrd="2" destOrd="0" presId="urn:microsoft.com/office/officeart/2008/layout/VerticalCurvedList"/>
    <dgm:cxn modelId="{D15FA7C9-1761-4740-A7EF-51F7217EA3D2}" type="presParOf" srcId="{053A2BA1-7CA3-4471-A9C2-5F9671A2B1AD}" destId="{D658416C-F521-456D-85D9-4EC836A639F5}" srcOrd="0" destOrd="0" presId="urn:microsoft.com/office/officeart/2008/layout/VerticalCurvedList"/>
    <dgm:cxn modelId="{14AACC74-B656-4114-98D5-D9B9D29ECC5C}" type="presParOf" srcId="{7C32FD9F-3BE5-4431-8A09-FF0F8EFD7F5A}" destId="{DCEE95C4-4723-4BA1-A2AF-2BFF3DF73B1C}" srcOrd="3" destOrd="0" presId="urn:microsoft.com/office/officeart/2008/layout/VerticalCurvedList"/>
    <dgm:cxn modelId="{B8F0E1AE-5419-4CAA-B904-DC4AC0BC6EA5}" type="presParOf" srcId="{7C32FD9F-3BE5-4431-8A09-FF0F8EFD7F5A}" destId="{7FCE6FDA-F400-4571-BDC2-E3A9186C4B0B}" srcOrd="4" destOrd="0" presId="urn:microsoft.com/office/officeart/2008/layout/VerticalCurvedList"/>
    <dgm:cxn modelId="{330C1B03-709B-47D2-830E-3C75DD0590A0}" type="presParOf" srcId="{7FCE6FDA-F400-4571-BDC2-E3A9186C4B0B}" destId="{AACA613F-D990-470D-AE29-E373201241C8}" srcOrd="0" destOrd="0" presId="urn:microsoft.com/office/officeart/2008/layout/VerticalCurvedList"/>
    <dgm:cxn modelId="{785FF8E9-EE1B-4EAA-BFB9-F7F3B83474EE}" type="presParOf" srcId="{7C32FD9F-3BE5-4431-8A09-FF0F8EFD7F5A}" destId="{F6D5F47F-1D6B-4D30-AF30-B90B56BB5AA1}" srcOrd="5" destOrd="0" presId="urn:microsoft.com/office/officeart/2008/layout/VerticalCurvedList"/>
    <dgm:cxn modelId="{D0072D4D-E0E8-46D9-A5A5-1102725FEF5D}" type="presParOf" srcId="{7C32FD9F-3BE5-4431-8A09-FF0F8EFD7F5A}" destId="{02FEEDA0-76E6-4263-BB5E-51AA4053D373}" srcOrd="6" destOrd="0" presId="urn:microsoft.com/office/officeart/2008/layout/VerticalCurvedList"/>
    <dgm:cxn modelId="{4CCD4347-6FCB-4421-B103-DD04CD5BF913}" type="presParOf" srcId="{02FEEDA0-76E6-4263-BB5E-51AA4053D373}" destId="{FF44AC30-79E7-47CE-BE98-C0E485936E1E}" srcOrd="0" destOrd="0" presId="urn:microsoft.com/office/officeart/2008/layout/VerticalCurvedList"/>
    <dgm:cxn modelId="{5FD144A0-4F56-4271-8B9C-5D6792391813}" type="presParOf" srcId="{7C32FD9F-3BE5-4431-8A09-FF0F8EFD7F5A}" destId="{DCE7A652-79FC-4C17-880F-7D81CCE74B0D}" srcOrd="7" destOrd="0" presId="urn:microsoft.com/office/officeart/2008/layout/VerticalCurvedList"/>
    <dgm:cxn modelId="{D5D5C8F3-21F4-4C76-8ABA-6CEB2AC41876}" type="presParOf" srcId="{7C32FD9F-3BE5-4431-8A09-FF0F8EFD7F5A}" destId="{4EC37C21-D590-4006-AB8C-69A6CDC197FC}" srcOrd="8" destOrd="0" presId="urn:microsoft.com/office/officeart/2008/layout/VerticalCurvedList"/>
    <dgm:cxn modelId="{0E8102B3-9157-40A5-BBE7-76E6AB8AA177}" type="presParOf" srcId="{4EC37C21-D590-4006-AB8C-69A6CDC197FC}" destId="{C4752E6B-DBC8-4D54-B83F-987687963AF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1D8011-FD1F-4B04-A1F1-97AC62796A1D}">
      <dsp:nvSpPr>
        <dsp:cNvPr id="0" name=""/>
        <dsp:cNvSpPr/>
      </dsp:nvSpPr>
      <dsp:spPr>
        <a:xfrm>
          <a:off x="-5304774" y="-812413"/>
          <a:ext cx="6316766" cy="6316766"/>
        </a:xfrm>
        <a:prstGeom prst="blockArc">
          <a:avLst>
            <a:gd name="adj1" fmla="val 18900000"/>
            <a:gd name="adj2" fmla="val 2700000"/>
            <a:gd name="adj3" fmla="val 342"/>
          </a:avLst>
        </a:prstGeom>
        <a:noFill/>
        <a:ln w="25400" cap="flat" cmpd="sng" algn="ctr">
          <a:solidFill>
            <a:srgbClr val="66A8D9">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E8A4C059-D5E7-4B17-A0F0-563DE485A2B5}">
      <dsp:nvSpPr>
        <dsp:cNvPr id="0" name=""/>
        <dsp:cNvSpPr/>
      </dsp:nvSpPr>
      <dsp:spPr>
        <a:xfrm>
          <a:off x="529833" y="360716"/>
          <a:ext cx="4440866" cy="721807"/>
        </a:xfrm>
        <a:prstGeom prst="rect">
          <a:avLst/>
        </a:prstGeom>
        <a:solidFill>
          <a:srgbClr val="E04825">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2935"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ysClr val="window" lastClr="FFFFFF"/>
              </a:solidFill>
              <a:latin typeface="Calibri"/>
              <a:ea typeface="+mn-ea"/>
              <a:cs typeface="+mn-cs"/>
            </a:rPr>
            <a:t>Coverage</a:t>
          </a:r>
        </a:p>
      </dsp:txBody>
      <dsp:txXfrm>
        <a:off x="529833" y="360716"/>
        <a:ext cx="4440866" cy="721807"/>
      </dsp:txXfrm>
    </dsp:sp>
    <dsp:sp modelId="{D658416C-F521-456D-85D9-4EC836A639F5}">
      <dsp:nvSpPr>
        <dsp:cNvPr id="0" name=""/>
        <dsp:cNvSpPr/>
      </dsp:nvSpPr>
      <dsp:spPr>
        <a:xfrm>
          <a:off x="78703" y="270490"/>
          <a:ext cx="902259" cy="902259"/>
        </a:xfrm>
        <a:prstGeom prst="ellipse">
          <a:avLst/>
        </a:prstGeom>
        <a:solidFill>
          <a:sysClr val="window" lastClr="FFFFFF">
            <a:hueOff val="0"/>
            <a:satOff val="0"/>
            <a:lumOff val="0"/>
            <a:alphaOff val="0"/>
          </a:sysClr>
        </a:solidFill>
        <a:ln w="25400" cap="flat" cmpd="sng" algn="ctr">
          <a:solidFill>
            <a:srgbClr val="E0482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CEE95C4-4723-4BA1-A2AF-2BFF3DF73B1C}">
      <dsp:nvSpPr>
        <dsp:cNvPr id="0" name=""/>
        <dsp:cNvSpPr/>
      </dsp:nvSpPr>
      <dsp:spPr>
        <a:xfrm>
          <a:off x="943662" y="1443615"/>
          <a:ext cx="4027037" cy="721807"/>
        </a:xfrm>
        <a:prstGeom prst="rect">
          <a:avLst/>
        </a:prstGeom>
        <a:solidFill>
          <a:srgbClr val="E04825">
            <a:hueOff val="1943361"/>
            <a:satOff val="-2482"/>
            <a:lumOff val="1896"/>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2935"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ysClr val="window" lastClr="FFFFFF"/>
              </a:solidFill>
              <a:latin typeface="Calibri"/>
              <a:ea typeface="+mn-ea"/>
              <a:cs typeface="+mn-cs"/>
            </a:rPr>
            <a:t>Resource Management &amp; Availability</a:t>
          </a:r>
        </a:p>
      </dsp:txBody>
      <dsp:txXfrm>
        <a:off x="943662" y="1443615"/>
        <a:ext cx="4027037" cy="721807"/>
      </dsp:txXfrm>
    </dsp:sp>
    <dsp:sp modelId="{AACA613F-D990-470D-AE29-E373201241C8}">
      <dsp:nvSpPr>
        <dsp:cNvPr id="0" name=""/>
        <dsp:cNvSpPr/>
      </dsp:nvSpPr>
      <dsp:spPr>
        <a:xfrm>
          <a:off x="492532" y="1353389"/>
          <a:ext cx="902259" cy="902259"/>
        </a:xfrm>
        <a:prstGeom prst="ellipse">
          <a:avLst/>
        </a:prstGeom>
        <a:solidFill>
          <a:sysClr val="window" lastClr="FFFFFF">
            <a:hueOff val="0"/>
            <a:satOff val="0"/>
            <a:lumOff val="0"/>
            <a:alphaOff val="0"/>
          </a:sysClr>
        </a:solidFill>
        <a:ln w="25400" cap="flat" cmpd="sng" algn="ctr">
          <a:solidFill>
            <a:srgbClr val="E04825">
              <a:hueOff val="1943361"/>
              <a:satOff val="-2482"/>
              <a:lumOff val="1896"/>
              <a:alphaOff val="0"/>
            </a:srgbClr>
          </a:solidFill>
          <a:prstDash val="solid"/>
          <a:miter lim="800000"/>
        </a:ln>
        <a:effectLst/>
      </dsp:spPr>
      <dsp:style>
        <a:lnRef idx="2">
          <a:scrgbClr r="0" g="0" b="0"/>
        </a:lnRef>
        <a:fillRef idx="1">
          <a:scrgbClr r="0" g="0" b="0"/>
        </a:fillRef>
        <a:effectRef idx="0">
          <a:scrgbClr r="0" g="0" b="0"/>
        </a:effectRef>
        <a:fontRef idx="minor"/>
      </dsp:style>
    </dsp:sp>
    <dsp:sp modelId="{F6D5F47F-1D6B-4D30-AF30-B90B56BB5AA1}">
      <dsp:nvSpPr>
        <dsp:cNvPr id="0" name=""/>
        <dsp:cNvSpPr/>
      </dsp:nvSpPr>
      <dsp:spPr>
        <a:xfrm>
          <a:off x="943662" y="2526515"/>
          <a:ext cx="4027037" cy="721807"/>
        </a:xfrm>
        <a:prstGeom prst="rect">
          <a:avLst/>
        </a:prstGeom>
        <a:solidFill>
          <a:srgbClr val="E04825">
            <a:hueOff val="3886721"/>
            <a:satOff val="-4964"/>
            <a:lumOff val="3791"/>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2935"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ysClr val="window" lastClr="FFFFFF"/>
              </a:solidFill>
              <a:latin typeface="Calibri"/>
              <a:ea typeface="+mn-ea"/>
              <a:cs typeface="+mn-cs"/>
            </a:rPr>
            <a:t>MCS Enablers</a:t>
          </a:r>
        </a:p>
      </dsp:txBody>
      <dsp:txXfrm>
        <a:off x="943662" y="2526515"/>
        <a:ext cx="4027037" cy="721807"/>
      </dsp:txXfrm>
    </dsp:sp>
    <dsp:sp modelId="{FF44AC30-79E7-47CE-BE98-C0E485936E1E}">
      <dsp:nvSpPr>
        <dsp:cNvPr id="0" name=""/>
        <dsp:cNvSpPr/>
      </dsp:nvSpPr>
      <dsp:spPr>
        <a:xfrm>
          <a:off x="492532" y="2436289"/>
          <a:ext cx="902259" cy="902259"/>
        </a:xfrm>
        <a:prstGeom prst="ellipse">
          <a:avLst/>
        </a:prstGeom>
        <a:solidFill>
          <a:sysClr val="window" lastClr="FFFFFF">
            <a:hueOff val="0"/>
            <a:satOff val="0"/>
            <a:lumOff val="0"/>
            <a:alphaOff val="0"/>
          </a:sysClr>
        </a:solidFill>
        <a:ln w="25400" cap="flat" cmpd="sng" algn="ctr">
          <a:solidFill>
            <a:srgbClr val="E04825">
              <a:hueOff val="3886721"/>
              <a:satOff val="-4964"/>
              <a:lumOff val="3791"/>
              <a:alphaOff val="0"/>
            </a:srgbClr>
          </a:solidFill>
          <a:prstDash val="solid"/>
          <a:miter lim="800000"/>
        </a:ln>
        <a:effectLst/>
      </dsp:spPr>
      <dsp:style>
        <a:lnRef idx="2">
          <a:scrgbClr r="0" g="0" b="0"/>
        </a:lnRef>
        <a:fillRef idx="1">
          <a:scrgbClr r="0" g="0" b="0"/>
        </a:fillRef>
        <a:effectRef idx="0">
          <a:scrgbClr r="0" g="0" b="0"/>
        </a:effectRef>
        <a:fontRef idx="minor"/>
      </dsp:style>
    </dsp:sp>
    <dsp:sp modelId="{DCE7A652-79FC-4C17-880F-7D81CCE74B0D}">
      <dsp:nvSpPr>
        <dsp:cNvPr id="0" name=""/>
        <dsp:cNvSpPr/>
      </dsp:nvSpPr>
      <dsp:spPr>
        <a:xfrm>
          <a:off x="529833" y="3609414"/>
          <a:ext cx="4440866" cy="721807"/>
        </a:xfrm>
        <a:prstGeom prst="rect">
          <a:avLst/>
        </a:prstGeom>
        <a:solidFill>
          <a:srgbClr val="E04825">
            <a:hueOff val="5830082"/>
            <a:satOff val="-7445"/>
            <a:lumOff val="5687"/>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2935"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ysClr val="window" lastClr="FFFFFF"/>
              </a:solidFill>
              <a:latin typeface="Calibri"/>
              <a:ea typeface="+mn-ea"/>
              <a:cs typeface="+mn-cs"/>
            </a:rPr>
            <a:t>MCS Services</a:t>
          </a:r>
        </a:p>
      </dsp:txBody>
      <dsp:txXfrm>
        <a:off x="529833" y="3609414"/>
        <a:ext cx="4440866" cy="721807"/>
      </dsp:txXfrm>
    </dsp:sp>
    <dsp:sp modelId="{C4752E6B-DBC8-4D54-B83F-987687963AF3}">
      <dsp:nvSpPr>
        <dsp:cNvPr id="0" name=""/>
        <dsp:cNvSpPr/>
      </dsp:nvSpPr>
      <dsp:spPr>
        <a:xfrm>
          <a:off x="78703" y="3519188"/>
          <a:ext cx="902259" cy="902259"/>
        </a:xfrm>
        <a:prstGeom prst="ellipse">
          <a:avLst/>
        </a:prstGeom>
        <a:solidFill>
          <a:sysClr val="window" lastClr="FFFFFF">
            <a:hueOff val="0"/>
            <a:satOff val="0"/>
            <a:lumOff val="0"/>
            <a:alphaOff val="0"/>
          </a:sysClr>
        </a:solidFill>
        <a:ln w="25400" cap="flat" cmpd="sng" algn="ctr">
          <a:solidFill>
            <a:srgbClr val="E04825">
              <a:hueOff val="5830082"/>
              <a:satOff val="-7445"/>
              <a:lumOff val="5687"/>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43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SA#94-e	</a:t>
            </a:r>
          </a:p>
          <a:p>
            <a:pPr eaLnBrk="1" hangingPunct="1">
              <a:defRPr/>
            </a:pPr>
            <a:r>
              <a:rPr lang="sv-SE" altLang="en-US" sz="1200" b="1" dirty="0">
                <a:latin typeface="Arial "/>
              </a:rPr>
              <a:t>eMeeting – December 14-20 2021</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SP-2xxxxx</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50416" y="2867487"/>
            <a:ext cx="11336784" cy="781236"/>
          </a:xfrm>
        </p:spPr>
        <p:txBody>
          <a:bodyPr/>
          <a:lstStyle/>
          <a:p>
            <a:pPr algn="ctr" eaLnBrk="1" hangingPunct="1"/>
            <a:r>
              <a:rPr lang="en-US" altLang="en-US" sz="4400" dirty="0"/>
              <a:t>Public Safety Priority for SA2 Release 18 Work</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14723" y="4030170"/>
            <a:ext cx="7886700" cy="941325"/>
          </a:xfrm>
        </p:spPr>
        <p:txBody>
          <a:bodyPr/>
          <a:lstStyle/>
          <a:p>
            <a:pPr marL="0" indent="0" algn="ctr" eaLnBrk="1" hangingPunct="1">
              <a:buFontTx/>
              <a:buNone/>
            </a:pPr>
            <a:r>
              <a:rPr lang="en-GB" altLang="en-US" dirty="0"/>
              <a:t>Ihab Guirguis</a:t>
            </a:r>
          </a:p>
          <a:p>
            <a:pPr marL="0" indent="0" algn="ctr" eaLnBrk="1" hangingPunct="1">
              <a:buFontTx/>
              <a:buNone/>
            </a:pPr>
            <a:r>
              <a:rPr lang="en-GB" altLang="en-US" dirty="0"/>
              <a:t>FirstNet</a:t>
            </a:r>
          </a:p>
          <a:p>
            <a:pPr marL="0" indent="0" algn="ctr" eaLnBrk="1" hangingPunct="1">
              <a:buFontTx/>
              <a:buNone/>
            </a:pPr>
            <a:endParaRPr lang="en-GB" altLang="en-US" dirty="0"/>
          </a:p>
        </p:txBody>
      </p:sp>
      <p:sp>
        <p:nvSpPr>
          <p:cNvPr id="4" name="TextBox 1">
            <a:extLst>
              <a:ext uri="{FF2B5EF4-FFF2-40B4-BE49-F238E27FC236}">
                <a16:creationId xmlns:a16="http://schemas.microsoft.com/office/drawing/2014/main" id="{A4E08A85-5C59-4296-972F-D3092BB8D877}"/>
              </a:ext>
            </a:extLst>
          </p:cNvPr>
          <p:cNvSpPr txBox="1">
            <a:spLocks noChangeArrowheads="1"/>
          </p:cNvSpPr>
          <p:nvPr/>
        </p:nvSpPr>
        <p:spPr bwMode="auto">
          <a:xfrm>
            <a:off x="830263" y="5346700"/>
            <a:ext cx="1061305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US" altLang="en-US" sz="1600" b="1" dirty="0">
                <a:latin typeface="Arial" panose="020B0604020202020204" pitchFamily="34" charset="0"/>
              </a:rPr>
              <a:t>Supporting Companies</a:t>
            </a:r>
          </a:p>
          <a:p>
            <a:pPr algn="ctr">
              <a:spcBef>
                <a:spcPct val="0"/>
              </a:spcBef>
              <a:buFontTx/>
              <a:buNone/>
            </a:pPr>
            <a:r>
              <a:rPr lang="en-US" altLang="en-US" sz="1600" dirty="0">
                <a:latin typeface="Arial" panose="020B0604020202020204" pitchFamily="34" charset="0"/>
              </a:rPr>
              <a:t>FirstNet, AT&amp;T, UK Home Office, </a:t>
            </a:r>
            <a:r>
              <a:rPr lang="en-US" altLang="en-US" sz="1600" dirty="0" err="1">
                <a:latin typeface="Arial" panose="020B0604020202020204" pitchFamily="34" charset="0"/>
              </a:rPr>
              <a:t>Erillisverkot</a:t>
            </a:r>
            <a:r>
              <a:rPr lang="en-US" altLang="en-US" sz="1600" dirty="0">
                <a:latin typeface="Arial" panose="020B0604020202020204" pitchFamily="34" charset="0"/>
              </a:rPr>
              <a:t>, </a:t>
            </a:r>
            <a:r>
              <a:rPr lang="en-US" altLang="en-US" sz="1600" dirty="0" err="1">
                <a:latin typeface="Arial" panose="020B0604020202020204" pitchFamily="34" charset="0"/>
              </a:rPr>
              <a:t>SyncTechno</a:t>
            </a:r>
            <a:r>
              <a:rPr lang="en-US" altLang="en-US" sz="1600" dirty="0">
                <a:latin typeface="Arial" panose="020B0604020202020204" pitchFamily="34" charset="0"/>
              </a:rPr>
              <a:t> Inc, </a:t>
            </a:r>
            <a:r>
              <a:rPr lang="en-US" altLang="en-US" sz="1600" dirty="0" err="1">
                <a:latin typeface="Arial" panose="020B0604020202020204" pitchFamily="34" charset="0"/>
              </a:rPr>
              <a:t>Softil</a:t>
            </a:r>
            <a:r>
              <a:rPr lang="en-US" altLang="en-US" sz="1600" dirty="0">
                <a:latin typeface="Arial" panose="020B0604020202020204" pitchFamily="34" charset="0"/>
              </a:rPr>
              <a:t>, BDBOS, Netherlands Police, </a:t>
            </a:r>
            <a:r>
              <a:rPr lang="en-US" altLang="en-US" sz="1600" dirty="0" err="1">
                <a:latin typeface="Arial" panose="020B0604020202020204" pitchFamily="34" charset="0"/>
              </a:rPr>
              <a:t>Nkom</a:t>
            </a:r>
            <a:r>
              <a:rPr lang="en-US" altLang="en-US" sz="1600" dirty="0">
                <a:latin typeface="Arial" panose="020B0604020202020204" pitchFamily="34" charset="0"/>
              </a:rPr>
              <a:t>, MINISTERE DE L'INTERIEUR</a:t>
            </a:r>
            <a:endParaRPr lang="en-US" altLang="en-US" sz="1200" dirty="0">
              <a:latin typeface="Arial" panose="020B0604020202020204"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Public Safety Needs</a:t>
            </a:r>
          </a:p>
          <a:p>
            <a:r>
              <a:rPr lang="en-US" altLang="en-US" dirty="0"/>
              <a:t>High Priority work items in SA2 for Public Safety in Release 18</a:t>
            </a:r>
          </a:p>
          <a:p>
            <a:r>
              <a:rPr lang="en-US" altLang="en-US" dirty="0"/>
              <a:t> Proposal</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Public Safety Needs</a:t>
            </a:r>
          </a:p>
        </p:txBody>
      </p:sp>
      <p:graphicFrame>
        <p:nvGraphicFramePr>
          <p:cNvPr id="5" name="Diagram 4">
            <a:extLst>
              <a:ext uri="{FF2B5EF4-FFF2-40B4-BE49-F238E27FC236}">
                <a16:creationId xmlns:a16="http://schemas.microsoft.com/office/drawing/2014/main" id="{3DD20F97-E812-4855-A177-E9BCD730E886}"/>
              </a:ext>
            </a:extLst>
          </p:cNvPr>
          <p:cNvGraphicFramePr/>
          <p:nvPr>
            <p:extLst>
              <p:ext uri="{D42A27DB-BD31-4B8C-83A1-F6EECF244321}">
                <p14:modId xmlns:p14="http://schemas.microsoft.com/office/powerpoint/2010/main" val="162993069"/>
              </p:ext>
            </p:extLst>
          </p:nvPr>
        </p:nvGraphicFramePr>
        <p:xfrm>
          <a:off x="450597" y="1690688"/>
          <a:ext cx="5035804" cy="46919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Arrow: Left 1">
            <a:extLst>
              <a:ext uri="{FF2B5EF4-FFF2-40B4-BE49-F238E27FC236}">
                <a16:creationId xmlns:a16="http://schemas.microsoft.com/office/drawing/2014/main" id="{A93883BD-7BD2-4AD1-A3C9-9CC9C27AB2C8}"/>
              </a:ext>
            </a:extLst>
          </p:cNvPr>
          <p:cNvSpPr/>
          <p:nvPr/>
        </p:nvSpPr>
        <p:spPr>
          <a:xfrm>
            <a:off x="5486401" y="2243137"/>
            <a:ext cx="752474" cy="352425"/>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EEA7740-FD92-4051-A3E5-E1A454598655}"/>
              </a:ext>
            </a:extLst>
          </p:cNvPr>
          <p:cNvSpPr txBox="1"/>
          <p:nvPr/>
        </p:nvSpPr>
        <p:spPr>
          <a:xfrm>
            <a:off x="6327518" y="1876151"/>
            <a:ext cx="5251197" cy="1323439"/>
          </a:xfrm>
          <a:prstGeom prst="rect">
            <a:avLst/>
          </a:prstGeom>
          <a:noFill/>
          <a:ln>
            <a:solidFill>
              <a:schemeClr val="tx2">
                <a:lumMod val="50000"/>
              </a:schemeClr>
            </a:solidFill>
          </a:ln>
        </p:spPr>
        <p:txBody>
          <a:bodyPr wrap="square" rtlCol="0">
            <a:spAutoFit/>
          </a:bodyPr>
          <a:lstStyle/>
          <a:p>
            <a:r>
              <a:rPr lang="en-US" sz="1600" dirty="0"/>
              <a:t>Coverage could be challenging in-buildings, under ground, in desolated areas, or due to service interruption during incidents. Public Safety needs all tools available to extend coverage on and off-network to save lives</a:t>
            </a:r>
          </a:p>
        </p:txBody>
      </p:sp>
      <p:sp>
        <p:nvSpPr>
          <p:cNvPr id="20" name="Arrow: Left 19">
            <a:extLst>
              <a:ext uri="{FF2B5EF4-FFF2-40B4-BE49-F238E27FC236}">
                <a16:creationId xmlns:a16="http://schemas.microsoft.com/office/drawing/2014/main" id="{E7001988-0965-437E-B584-9462273DE20B}"/>
              </a:ext>
            </a:extLst>
          </p:cNvPr>
          <p:cNvSpPr/>
          <p:nvPr/>
        </p:nvSpPr>
        <p:spPr>
          <a:xfrm>
            <a:off x="5460747" y="3308886"/>
            <a:ext cx="752474" cy="352425"/>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DF3B7943-0D74-48A2-A061-50F90D93193E}"/>
              </a:ext>
            </a:extLst>
          </p:cNvPr>
          <p:cNvSpPr txBox="1"/>
          <p:nvPr/>
        </p:nvSpPr>
        <p:spPr>
          <a:xfrm>
            <a:off x="6327517" y="3254976"/>
            <a:ext cx="5251197" cy="830997"/>
          </a:xfrm>
          <a:prstGeom prst="rect">
            <a:avLst/>
          </a:prstGeom>
          <a:noFill/>
          <a:ln>
            <a:solidFill>
              <a:schemeClr val="tx2">
                <a:lumMod val="50000"/>
              </a:schemeClr>
            </a:solidFill>
          </a:ln>
        </p:spPr>
        <p:txBody>
          <a:bodyPr wrap="square" rtlCol="0">
            <a:spAutoFit/>
          </a:bodyPr>
          <a:lstStyle/>
          <a:p>
            <a:r>
              <a:rPr lang="en-US" sz="1600" dirty="0"/>
              <a:t>During network congestion, it is important to provide the ability to manage network resources to provide support for public safety services/users.</a:t>
            </a:r>
          </a:p>
        </p:txBody>
      </p:sp>
      <p:sp>
        <p:nvSpPr>
          <p:cNvPr id="22" name="TextBox 21">
            <a:extLst>
              <a:ext uri="{FF2B5EF4-FFF2-40B4-BE49-F238E27FC236}">
                <a16:creationId xmlns:a16="http://schemas.microsoft.com/office/drawing/2014/main" id="{E86F98D1-C886-4C36-9B84-704790ED379D}"/>
              </a:ext>
            </a:extLst>
          </p:cNvPr>
          <p:cNvSpPr txBox="1"/>
          <p:nvPr/>
        </p:nvSpPr>
        <p:spPr>
          <a:xfrm>
            <a:off x="6327517" y="4170860"/>
            <a:ext cx="5251197" cy="830997"/>
          </a:xfrm>
          <a:prstGeom prst="rect">
            <a:avLst/>
          </a:prstGeom>
          <a:noFill/>
          <a:ln>
            <a:solidFill>
              <a:schemeClr val="tx2">
                <a:lumMod val="50000"/>
              </a:schemeClr>
            </a:solidFill>
          </a:ln>
        </p:spPr>
        <p:txBody>
          <a:bodyPr wrap="square" rtlCol="0">
            <a:spAutoFit/>
          </a:bodyPr>
          <a:lstStyle/>
          <a:p>
            <a:r>
              <a:rPr lang="en-US" sz="1600" dirty="0"/>
              <a:t>Enablers for supporting Location Services, Proximity Services, and Broadcast/Multicast, etc. are required to provide full functionality of MCS services</a:t>
            </a:r>
          </a:p>
        </p:txBody>
      </p:sp>
      <p:sp>
        <p:nvSpPr>
          <p:cNvPr id="23" name="Arrow: Left 22">
            <a:extLst>
              <a:ext uri="{FF2B5EF4-FFF2-40B4-BE49-F238E27FC236}">
                <a16:creationId xmlns:a16="http://schemas.microsoft.com/office/drawing/2014/main" id="{24954B54-ACBC-4412-B87D-A583B78E5E7E}"/>
              </a:ext>
            </a:extLst>
          </p:cNvPr>
          <p:cNvSpPr/>
          <p:nvPr/>
        </p:nvSpPr>
        <p:spPr>
          <a:xfrm>
            <a:off x="5486401" y="4374635"/>
            <a:ext cx="752474" cy="352425"/>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2B720E46-63C5-43BE-9965-E0AB9C512998}"/>
              </a:ext>
            </a:extLst>
          </p:cNvPr>
          <p:cNvSpPr txBox="1"/>
          <p:nvPr/>
        </p:nvSpPr>
        <p:spPr>
          <a:xfrm>
            <a:off x="6327519" y="5366166"/>
            <a:ext cx="5251197" cy="584775"/>
          </a:xfrm>
          <a:prstGeom prst="rect">
            <a:avLst/>
          </a:prstGeom>
          <a:noFill/>
          <a:ln>
            <a:solidFill>
              <a:schemeClr val="tx2">
                <a:lumMod val="50000"/>
              </a:schemeClr>
            </a:solidFill>
          </a:ln>
        </p:spPr>
        <p:txBody>
          <a:bodyPr wrap="square" rtlCol="0">
            <a:spAutoFit/>
          </a:bodyPr>
          <a:lstStyle/>
          <a:p>
            <a:r>
              <a:rPr lang="en-US" sz="1600" dirty="0"/>
              <a:t>Mission Critical Services are crucial to provide Public Safety with the tools needed to complete their mission</a:t>
            </a:r>
          </a:p>
        </p:txBody>
      </p:sp>
      <p:sp>
        <p:nvSpPr>
          <p:cNvPr id="25" name="Arrow: Left 24">
            <a:extLst>
              <a:ext uri="{FF2B5EF4-FFF2-40B4-BE49-F238E27FC236}">
                <a16:creationId xmlns:a16="http://schemas.microsoft.com/office/drawing/2014/main" id="{517ADAE1-C21E-49BB-8A0C-0E7D95D44B5E}"/>
              </a:ext>
            </a:extLst>
          </p:cNvPr>
          <p:cNvSpPr/>
          <p:nvPr/>
        </p:nvSpPr>
        <p:spPr>
          <a:xfrm>
            <a:off x="5460747" y="5445899"/>
            <a:ext cx="752474" cy="352425"/>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000" dirty="0"/>
              <a:t>High Priority Work Items in SA2 For Public Safety </a:t>
            </a:r>
            <a:br>
              <a:rPr lang="en-US" altLang="en-US" sz="3000" dirty="0"/>
            </a:br>
            <a:r>
              <a:rPr lang="en-US" altLang="en-US" sz="3000" dirty="0"/>
              <a:t>in Release 18</a:t>
            </a:r>
            <a:endParaRPr lang="en-GB" altLang="en-US" sz="3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59293" y="1825625"/>
            <a:ext cx="10794507" cy="4351338"/>
          </a:xfrm>
        </p:spPr>
        <p:txBody>
          <a:bodyPr/>
          <a:lstStyle/>
          <a:p>
            <a:pPr marL="0" indent="0">
              <a:buNone/>
            </a:pPr>
            <a:r>
              <a:rPr lang="en-US" altLang="en-US" sz="2600" dirty="0"/>
              <a:t>The following list of high priority work items represents the accumulated interest of several mission critical organizations, while individual mission critical organizations could see a subset as essential, due to national regulations, working process, operative tactical needs, etc.</a:t>
            </a:r>
          </a:p>
          <a:p>
            <a:r>
              <a:rPr lang="en-US" altLang="en-US" sz="2600" dirty="0"/>
              <a:t>Study on System enhancement for Proximity based Services in 5GS - Phase 2</a:t>
            </a:r>
          </a:p>
          <a:p>
            <a:pPr lvl="1"/>
            <a:r>
              <a:rPr lang="en-US" altLang="en-US" dirty="0"/>
              <a:t>Key enabler for MCS to improve coverage</a:t>
            </a:r>
          </a:p>
          <a:p>
            <a:pPr lvl="1"/>
            <a:r>
              <a:rPr lang="en-US" altLang="en-US" dirty="0"/>
              <a:t>It is important to ensure the following features are prioritized in the scope of Rel18:</a:t>
            </a:r>
          </a:p>
          <a:p>
            <a:pPr lvl="2"/>
            <a:r>
              <a:rPr lang="en-US" altLang="en-US" sz="2000" dirty="0"/>
              <a:t>UE-to-UE Relay </a:t>
            </a:r>
            <a:r>
              <a:rPr lang="en-US" altLang="en-US" sz="2000" b="1" u="sng" dirty="0">
                <a:solidFill>
                  <a:srgbClr val="FF0000"/>
                </a:solidFill>
              </a:rPr>
              <a:t>including</a:t>
            </a:r>
            <a:r>
              <a:rPr lang="en-US" altLang="en-US" sz="2000" dirty="0"/>
              <a:t> multi-hop</a:t>
            </a:r>
          </a:p>
          <a:p>
            <a:pPr lvl="2"/>
            <a:r>
              <a:rPr lang="en-US" altLang="en-US" sz="2000" dirty="0"/>
              <a:t>UE-to-Network Relay multi-hop support</a:t>
            </a:r>
          </a:p>
          <a:p>
            <a:pPr lvl="2"/>
            <a:r>
              <a:rPr lang="en-US" altLang="en-US" sz="2000" dirty="0"/>
              <a:t>Support Direct Communication path switching between PC5 and </a:t>
            </a:r>
            <a:r>
              <a:rPr lang="en-US" altLang="en-US" sz="2000" dirty="0" err="1"/>
              <a:t>Uu</a:t>
            </a:r>
            <a:endParaRPr lang="en-US" altLang="en-US" sz="2000" dirty="0"/>
          </a:p>
          <a:p>
            <a:pPr lvl="1"/>
            <a:endParaRPr lang="en-US" altLang="en-US" dirty="0"/>
          </a:p>
        </p:txBody>
      </p:sp>
    </p:spTree>
    <p:extLst>
      <p:ext uri="{BB962C8B-B14F-4D97-AF65-F5344CB8AC3E}">
        <p14:creationId xmlns:p14="http://schemas.microsoft.com/office/powerpoint/2010/main" val="71435921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000" dirty="0"/>
              <a:t>High Priority Work Items in SA2 For Public Safety </a:t>
            </a:r>
            <a:br>
              <a:rPr lang="en-US" altLang="en-US" sz="3000" dirty="0"/>
            </a:br>
            <a:r>
              <a:rPr lang="en-US" altLang="en-US" sz="3000" dirty="0"/>
              <a:t>in Release 18 (cont.)</a:t>
            </a:r>
            <a:endParaRPr lang="en-GB" altLang="en-US" sz="3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a:ea typeface="+mn-ea"/>
                <a:cs typeface="+mn-cs"/>
              </a:rPr>
              <a:t>Architectural enhancements for 5G multicast-broadcast services Phase 2.</a:t>
            </a:r>
          </a:p>
          <a:p>
            <a:pPr lvl="2"/>
            <a:r>
              <a:rPr lang="en-US" altLang="en-US" dirty="0"/>
              <a:t>Another key enabler for MCS</a:t>
            </a:r>
          </a:p>
          <a:p>
            <a:pPr lvl="2"/>
            <a:r>
              <a:rPr lang="en-US" altLang="en-US" dirty="0"/>
              <a:t>It is important to include “WT 5” to Study whether there are any identified performance issues for high number of public safety UEs, and if yes study necessary enhancements to 5MBS for that scenario.</a:t>
            </a:r>
          </a:p>
          <a:p>
            <a:r>
              <a:rPr lang="en-US" altLang="en-US" dirty="0"/>
              <a:t>Study on Architecture Enhancements for Vehicle Mounted Relays (VMR)</a:t>
            </a:r>
          </a:p>
          <a:p>
            <a:pPr lvl="1"/>
            <a:r>
              <a:rPr lang="en-US" altLang="en-US" dirty="0"/>
              <a:t>Improves Coverage</a:t>
            </a:r>
          </a:p>
          <a:p>
            <a:pPr lvl="1"/>
            <a:r>
              <a:rPr lang="en-US" altLang="en-US" dirty="0"/>
              <a:t>It is important to avoid or limit the impact to RAN during this study and use IAB architecture if all possible to promote economy of scale between IAB and VMR solutions. </a:t>
            </a:r>
          </a:p>
          <a:p>
            <a:pPr lvl="2"/>
            <a:endParaRPr lang="en-US" altLang="en-US" dirty="0"/>
          </a:p>
        </p:txBody>
      </p:sp>
    </p:spTree>
    <p:extLst>
      <p:ext uri="{BB962C8B-B14F-4D97-AF65-F5344CB8AC3E}">
        <p14:creationId xmlns:p14="http://schemas.microsoft.com/office/powerpoint/2010/main" val="29994731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000" dirty="0"/>
              <a:t>High Priority Work Items in SA2 For Public Safety </a:t>
            </a:r>
            <a:br>
              <a:rPr lang="en-US" altLang="en-US" sz="3000" dirty="0"/>
            </a:br>
            <a:r>
              <a:rPr lang="en-US" altLang="en-US" sz="3000" dirty="0"/>
              <a:t>in Release 18 (cont.)</a:t>
            </a:r>
            <a:endParaRPr lang="en-GB" altLang="en-US" sz="3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228600" lvl="2">
              <a:spcBef>
                <a:spcPts val="1000"/>
              </a:spcBef>
              <a:buBlip>
                <a:blip r:embed="rId2"/>
              </a:buBlip>
            </a:pPr>
            <a:r>
              <a:rPr lang="en-US" altLang="en-US" sz="2800" dirty="0"/>
              <a:t>Enhancement to the 5GC </a:t>
            </a:r>
            <a:r>
              <a:rPr lang="en-US" altLang="en-US" sz="2800" dirty="0" err="1"/>
              <a:t>LoCation</a:t>
            </a:r>
            <a:r>
              <a:rPr lang="en-US" altLang="en-US" sz="2800" dirty="0"/>
              <a:t> Services Phase 3</a:t>
            </a:r>
          </a:p>
          <a:p>
            <a:pPr lvl="1"/>
            <a:r>
              <a:rPr lang="en-US" altLang="en-US" dirty="0"/>
              <a:t>Key enabler for MCS to improve to improve public safety ability to successfully complete their mission.</a:t>
            </a:r>
          </a:p>
          <a:p>
            <a:r>
              <a:rPr lang="en-US" altLang="en-US" dirty="0"/>
              <a:t>Study on Architecture Enhancement to support Ranging based services and </a:t>
            </a:r>
            <a:r>
              <a:rPr lang="en-US" altLang="en-US" dirty="0" err="1"/>
              <a:t>sidelink</a:t>
            </a:r>
            <a:r>
              <a:rPr lang="en-US" altLang="en-US" dirty="0"/>
              <a:t> positioning</a:t>
            </a:r>
          </a:p>
          <a:p>
            <a:pPr lvl="1"/>
            <a:r>
              <a:rPr lang="en-US" altLang="en-US" dirty="0"/>
              <a:t>Important enhancement and addition for the location-based services to improve public safety ability to successfully complete their mission.</a:t>
            </a:r>
          </a:p>
          <a:p>
            <a:pPr lvl="1"/>
            <a:endParaRPr lang="en-US" altLang="en-US" dirty="0"/>
          </a:p>
        </p:txBody>
      </p:sp>
    </p:spTree>
    <p:extLst>
      <p:ext uri="{BB962C8B-B14F-4D97-AF65-F5344CB8AC3E}">
        <p14:creationId xmlns:p14="http://schemas.microsoft.com/office/powerpoint/2010/main" val="372169432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000" dirty="0"/>
              <a:t>High Priority Work Items in SA2 For Public Safety </a:t>
            </a:r>
            <a:br>
              <a:rPr lang="en-US" altLang="en-US" sz="3000" dirty="0"/>
            </a:br>
            <a:r>
              <a:rPr lang="en-US" altLang="en-US" sz="3000" dirty="0"/>
              <a:t>in Release 18 (cont.)</a:t>
            </a:r>
            <a:endParaRPr lang="en-GB" altLang="en-US" sz="3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Study on enhanced support of NR </a:t>
            </a:r>
            <a:r>
              <a:rPr lang="en-US" altLang="en-US" dirty="0" err="1"/>
              <a:t>RedCap</a:t>
            </a:r>
            <a:r>
              <a:rPr lang="en-US" altLang="en-US" dirty="0"/>
              <a:t> with long </a:t>
            </a:r>
            <a:r>
              <a:rPr lang="en-US" altLang="en-US" dirty="0" err="1"/>
              <a:t>eDRX</a:t>
            </a:r>
            <a:r>
              <a:rPr lang="en-US" altLang="en-US" dirty="0"/>
              <a:t> for RRC INACTIVE State.</a:t>
            </a:r>
          </a:p>
          <a:p>
            <a:pPr lvl="1"/>
            <a:r>
              <a:rPr lang="en-US" altLang="en-US" dirty="0"/>
              <a:t>Important feature to improve battery life</a:t>
            </a:r>
          </a:p>
          <a:p>
            <a:r>
              <a:rPr lang="en-US" altLang="en-US" dirty="0"/>
              <a:t>Study on Support of Satellite Backhauling in 5GS </a:t>
            </a:r>
          </a:p>
          <a:p>
            <a:pPr lvl="1"/>
            <a:r>
              <a:rPr lang="en-US" altLang="en-US" dirty="0"/>
              <a:t>Improves coverage</a:t>
            </a:r>
          </a:p>
          <a:p>
            <a:r>
              <a:rPr lang="en-US" altLang="en-US" dirty="0"/>
              <a:t>Study on 5GC enhancement for satellite access Phase 2</a:t>
            </a:r>
          </a:p>
          <a:p>
            <a:pPr lvl="1"/>
            <a:r>
              <a:rPr lang="en-US" altLang="en-US" dirty="0"/>
              <a:t>Improves Coverage</a:t>
            </a:r>
          </a:p>
          <a:p>
            <a:pPr lvl="1"/>
            <a:endParaRPr lang="en-US" altLang="en-US" dirty="0"/>
          </a:p>
        </p:txBody>
      </p:sp>
    </p:spTree>
    <p:extLst>
      <p:ext uri="{BB962C8B-B14F-4D97-AF65-F5344CB8AC3E}">
        <p14:creationId xmlns:p14="http://schemas.microsoft.com/office/powerpoint/2010/main" val="18166431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140430" y="3428999"/>
            <a:ext cx="9739903" cy="533401"/>
          </a:xfrm>
        </p:spPr>
        <p:txBody>
          <a:bodyPr/>
          <a:lstStyle/>
          <a:p>
            <a:pPr marL="0" indent="0" algn="ctr">
              <a:buNone/>
            </a:pPr>
            <a:r>
              <a:rPr lang="en-US" altLang="en-US" dirty="0">
                <a:solidFill>
                  <a:srgbClr val="FF0000"/>
                </a:solidFill>
              </a:rPr>
              <a:t>Support Public Safety high priority work items listed in previous slides in Release 18</a:t>
            </a:r>
          </a:p>
        </p:txBody>
      </p:sp>
      <p:sp>
        <p:nvSpPr>
          <p:cNvPr id="6" name="TextBox 1">
            <a:extLst>
              <a:ext uri="{FF2B5EF4-FFF2-40B4-BE49-F238E27FC236}">
                <a16:creationId xmlns:a16="http://schemas.microsoft.com/office/drawing/2014/main" id="{F4CE4EF9-5876-4402-A1BF-BF798D5B5A43}"/>
              </a:ext>
            </a:extLst>
          </p:cNvPr>
          <p:cNvSpPr txBox="1">
            <a:spLocks noChangeArrowheads="1"/>
          </p:cNvSpPr>
          <p:nvPr/>
        </p:nvSpPr>
        <p:spPr bwMode="auto">
          <a:xfrm>
            <a:off x="830263" y="5346700"/>
            <a:ext cx="106130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US" altLang="en-US" sz="1600" b="1" dirty="0">
                <a:latin typeface="Arial" panose="020B0604020202020204" pitchFamily="34" charset="0"/>
              </a:rPr>
              <a:t>Supporting Companies</a:t>
            </a:r>
          </a:p>
          <a:p>
            <a:pPr algn="ctr">
              <a:spcBef>
                <a:spcPct val="0"/>
              </a:spcBef>
              <a:buFontTx/>
              <a:buNone/>
            </a:pPr>
            <a:r>
              <a:rPr lang="en-US" altLang="en-US" sz="1600" dirty="0">
                <a:latin typeface="Arial" panose="020B0604020202020204" pitchFamily="34" charset="0"/>
              </a:rPr>
              <a:t>FirstNet, AT&amp;T</a:t>
            </a:r>
            <a:endParaRPr lang="en-US" altLang="en-US" sz="1200" dirty="0">
              <a:latin typeface="Arial" panose="020B0604020202020204" pitchFamily="34" charset="0"/>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5713</TotalTime>
  <Words>548</Words>
  <Application>Microsoft Office PowerPoint</Application>
  <PresentationFormat>Widescreen</PresentationFormat>
  <Paragraphs>49</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vt:lpstr>
      <vt:lpstr>Calibri</vt:lpstr>
      <vt:lpstr>Calibri Light</vt:lpstr>
      <vt:lpstr>Times New Roman</vt:lpstr>
      <vt:lpstr>Office Theme</vt:lpstr>
      <vt:lpstr>Public Safety Priority for SA2 Release 18 Work</vt:lpstr>
      <vt:lpstr>Outline</vt:lpstr>
      <vt:lpstr>Public Safety Needs</vt:lpstr>
      <vt:lpstr>High Priority Work Items in SA2 For Public Safety  in Release 18</vt:lpstr>
      <vt:lpstr>High Priority Work Items in SA2 For Public Safety  in Release 18 (cont.)</vt:lpstr>
      <vt:lpstr>High Priority Work Items in SA2 For Public Safety  in Release 18 (cont.)</vt:lpstr>
      <vt:lpstr>High Priority Work Items in SA2 For Public Safety  in Release 18 (cont.)</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Ihab Guirguis</cp:lastModifiedBy>
  <cp:revision>601</cp:revision>
  <dcterms:created xsi:type="dcterms:W3CDTF">2010-02-05T13:52:04Z</dcterms:created>
  <dcterms:modified xsi:type="dcterms:W3CDTF">2021-12-08T00:49:16Z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